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8" r:id="rId2"/>
    <p:sldId id="321" r:id="rId3"/>
    <p:sldId id="337" r:id="rId4"/>
    <p:sldId id="329" r:id="rId5"/>
    <p:sldId id="330" r:id="rId6"/>
    <p:sldId id="324" r:id="rId7"/>
    <p:sldId id="328" r:id="rId8"/>
    <p:sldId id="325" r:id="rId9"/>
    <p:sldId id="333" r:id="rId10"/>
    <p:sldId id="334" r:id="rId11"/>
    <p:sldId id="335" r:id="rId12"/>
    <p:sldId id="331" r:id="rId13"/>
    <p:sldId id="332" r:id="rId14"/>
    <p:sldId id="256" r:id="rId15"/>
    <p:sldId id="272" r:id="rId16"/>
    <p:sldId id="258" r:id="rId17"/>
    <p:sldId id="303" r:id="rId18"/>
    <p:sldId id="304" r:id="rId19"/>
    <p:sldId id="306" r:id="rId20"/>
    <p:sldId id="317" r:id="rId21"/>
    <p:sldId id="311" r:id="rId22"/>
    <p:sldId id="273" r:id="rId23"/>
    <p:sldId id="312" r:id="rId24"/>
    <p:sldId id="277" r:id="rId25"/>
    <p:sldId id="257" r:id="rId26"/>
    <p:sldId id="289" r:id="rId27"/>
    <p:sldId id="292" r:id="rId28"/>
    <p:sldId id="293" r:id="rId29"/>
    <p:sldId id="318" r:id="rId30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32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Бұрғылау ЖШС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  <c:pt idx="6">
                  <c:v>2014г</c:v>
                </c:pt>
                <c:pt idx="7">
                  <c:v>2015г</c:v>
                </c:pt>
                <c:pt idx="8">
                  <c:v>I тоқсан 2016г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829</c:v>
                </c:pt>
                <c:pt idx="1">
                  <c:v>857</c:v>
                </c:pt>
                <c:pt idx="2">
                  <c:v>1306</c:v>
                </c:pt>
                <c:pt idx="3">
                  <c:v>1573</c:v>
                </c:pt>
                <c:pt idx="4">
                  <c:v>1492</c:v>
                </c:pt>
                <c:pt idx="5">
                  <c:v>1560</c:v>
                </c:pt>
                <c:pt idx="6">
                  <c:v>1930</c:v>
                </c:pt>
                <c:pt idx="7">
                  <c:v>1855</c:v>
                </c:pt>
                <c:pt idx="8">
                  <c:v>1903</c:v>
                </c:pt>
              </c:numCache>
            </c:numRef>
          </c:val>
        </c:ser>
        <c:dLbls/>
        <c:gapWidth val="75"/>
        <c:overlap val="-25"/>
        <c:axId val="124172928"/>
        <c:axId val="124498304"/>
      </c:barChart>
      <c:catAx>
        <c:axId val="124172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4498304"/>
        <c:crosses val="autoZero"/>
        <c:auto val="1"/>
        <c:lblAlgn val="ctr"/>
        <c:lblOffset val="100"/>
      </c:catAx>
      <c:valAx>
        <c:axId val="1244983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24172928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solidFill>
      <a:schemeClr val="tx1"/>
    </a:solidFill>
  </c:spPr>
  <c:txPr>
    <a:bodyPr/>
    <a:lstStyle/>
    <a:p>
      <a:pPr>
        <a:defRPr sz="14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4178814439721124E-2"/>
          <c:y val="7.5109251968503932E-2"/>
          <c:w val="0.93880309595230149"/>
          <c:h val="0.817370078740157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bg2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6600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7354952763533094E-3"/>
                  <c:y val="-2.5000000000000001E-2"/>
                </c:manualLayout>
              </c:layout>
              <c:showVal val="1"/>
            </c:dLbl>
            <c:dLbl>
              <c:idx val="1"/>
              <c:layout>
                <c:manualLayout>
                  <c:x val="9.2825943316240909E-3"/>
                  <c:y val="-4.0624999999999988E-2"/>
                </c:manualLayout>
              </c:layout>
              <c:showVal val="1"/>
            </c:dLbl>
            <c:dLbl>
              <c:idx val="2"/>
              <c:layout>
                <c:manualLayout>
                  <c:x val="-5.6726310052751534E-17"/>
                  <c:y val="-3.437500000000001E-2"/>
                </c:manualLayout>
              </c:layout>
              <c:showVal val="1"/>
            </c:dLbl>
            <c:dLbl>
              <c:idx val="3"/>
              <c:layout>
                <c:manualLayout>
                  <c:x val="1.5470990552706619E-3"/>
                  <c:y val="-3.1250000000000014E-2"/>
                </c:manualLayout>
              </c:layout>
              <c:showVal val="1"/>
            </c:dLbl>
            <c:dLbl>
              <c:idx val="4"/>
              <c:layout>
                <c:manualLayout>
                  <c:x val="9.2825943316240909E-3"/>
                  <c:y val="-2.8125000000000004E-2"/>
                </c:manualLayout>
              </c:layout>
              <c:showVal val="1"/>
            </c:dLbl>
            <c:dLbl>
              <c:idx val="5"/>
              <c:layout>
                <c:manualLayout>
                  <c:x val="9.282594331623973E-3"/>
                  <c:y val="-2.4999999999999939E-2"/>
                </c:manualLayout>
              </c:layout>
              <c:showVal val="1"/>
            </c:dLbl>
            <c:dLbl>
              <c:idx val="6"/>
              <c:layout>
                <c:manualLayout>
                  <c:x val="1.5470990552706619E-3"/>
                  <c:y val="-2.1875000000000054E-2"/>
                </c:manualLayout>
              </c:layout>
              <c:showVal val="1"/>
            </c:dLbl>
            <c:dLbl>
              <c:idx val="7"/>
              <c:layout>
                <c:manualLayout>
                  <c:x val="7.7354952763533094E-3"/>
                  <c:y val="-9.3750000000000222E-3"/>
                </c:manualLayout>
              </c:layout>
              <c:showVal val="1"/>
            </c:dLbl>
            <c:dLbl>
              <c:idx val="8"/>
              <c:layout>
                <c:manualLayout>
                  <c:x val="7.7354952763534308E-3"/>
                  <c:y val="-9.375000000000022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  <c:pt idx="6">
                  <c:v>2014г</c:v>
                </c:pt>
                <c:pt idx="7">
                  <c:v>2015г</c:v>
                </c:pt>
                <c:pt idx="8">
                  <c:v>I квартал 2016г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4.3</c:v>
                </c:pt>
                <c:pt idx="1">
                  <c:v>5.6</c:v>
                </c:pt>
                <c:pt idx="2">
                  <c:v>6.5</c:v>
                </c:pt>
                <c:pt idx="3">
                  <c:v>8</c:v>
                </c:pt>
                <c:pt idx="4">
                  <c:v>10.8</c:v>
                </c:pt>
                <c:pt idx="5">
                  <c:v>14.6</c:v>
                </c:pt>
                <c:pt idx="6">
                  <c:v>15.1</c:v>
                </c:pt>
                <c:pt idx="7">
                  <c:v>15.8</c:v>
                </c:pt>
                <c:pt idx="8">
                  <c:v>15.7</c:v>
                </c:pt>
              </c:numCache>
            </c:numRef>
          </c:val>
        </c:ser>
        <c:dLbls/>
        <c:shape val="box"/>
        <c:axId val="145602432"/>
        <c:axId val="145603968"/>
        <c:axId val="0"/>
      </c:bar3DChart>
      <c:catAx>
        <c:axId val="145602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45603968"/>
        <c:crosses val="autoZero"/>
        <c:auto val="1"/>
        <c:lblAlgn val="ctr"/>
        <c:lblOffset val="100"/>
      </c:catAx>
      <c:valAx>
        <c:axId val="1456039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5602432"/>
        <c:crosses val="autoZero"/>
        <c:crossBetween val="between"/>
      </c:valAx>
    </c:plotArea>
    <c:plotVisOnly val="1"/>
    <c:dispBlanksAs val="gap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2978369466884607E-2"/>
          <c:y val="3.2083009295263545E-2"/>
          <c:w val="0.91873683182027399"/>
          <c:h val="0.684349424138059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6.2989032964591834E-3"/>
                  <c:y val="1.5023327560590145E-2"/>
                </c:manualLayout>
              </c:layout>
              <c:showVal val="1"/>
            </c:dLbl>
            <c:dLbl>
              <c:idx val="2"/>
              <c:layout>
                <c:manualLayout>
                  <c:x val="-1.5889125432509466E-2"/>
                  <c:y val="1.46974410250712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007775853530048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0.37000000000000038</c:v>
                </c:pt>
                <c:pt idx="1">
                  <c:v>0.39000000000000046</c:v>
                </c:pt>
                <c:pt idx="2">
                  <c:v>0.32000000000000045</c:v>
                </c:pt>
                <c:pt idx="3">
                  <c:v>0.40600000000000008</c:v>
                </c:pt>
                <c:pt idx="4">
                  <c:v>0.51070000000000004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1.9066950519011461E-2"/>
                  <c:y val="-5.8789764100285174E-3"/>
                </c:manualLayout>
              </c:layout>
              <c:showVal val="1"/>
            </c:dLbl>
            <c:dLbl>
              <c:idx val="1"/>
              <c:layout>
                <c:manualLayout>
                  <c:x val="1.5747258241147841E-2"/>
                  <c:y val="2.0031103414121173E-2"/>
                </c:manualLayout>
              </c:layout>
              <c:showVal val="1"/>
            </c:dLbl>
            <c:dLbl>
              <c:idx val="2"/>
              <c:layout>
                <c:manualLayout>
                  <c:x val="1.8939086848208067E-2"/>
                  <c:y val="1.3280931748324261E-2"/>
                </c:manualLayout>
              </c:layout>
              <c:showVal val="1"/>
            </c:dLbl>
            <c:dLbl>
              <c:idx val="3"/>
              <c:layout>
                <c:manualLayout>
                  <c:x val="1.4172532417033147E-2"/>
                  <c:y val="1.5023327560590145E-2"/>
                </c:manualLayout>
              </c:layout>
              <c:showVal val="1"/>
            </c:dLbl>
            <c:dLbl>
              <c:idx val="4"/>
              <c:layout>
                <c:manualLayout>
                  <c:x val="1.2711300346007721E-2"/>
                  <c:y val="8.8184646150428862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0.33000000000000052</c:v>
                </c:pt>
                <c:pt idx="2">
                  <c:v>0.37000000000000038</c:v>
                </c:pt>
                <c:pt idx="3">
                  <c:v>0.32200000000000045</c:v>
                </c:pt>
                <c:pt idx="4">
                  <c:v>0.29530000000000045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Плохое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417253241703302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597824465950248E-2"/>
                  <c:y val="1.7423989927045143E-3"/>
                </c:manualLayout>
              </c:layout>
              <c:showVal val="1"/>
            </c:dLbl>
            <c:dLbl>
              <c:idx val="2"/>
              <c:layout>
                <c:manualLayout>
                  <c:x val="1.5789787120750347E-2"/>
                  <c:y val="2.0902075695293156E-2"/>
                </c:manualLayout>
              </c:layout>
              <c:showVal val="1"/>
            </c:dLbl>
            <c:dLbl>
              <c:idx val="3"/>
              <c:layout>
                <c:manualLayout>
                  <c:x val="2.2145437293754202E-2"/>
                  <c:y val="5.3336666296337782E-3"/>
                </c:manualLayout>
              </c:layout>
              <c:showVal val="1"/>
            </c:dLbl>
            <c:dLbl>
              <c:idx val="4"/>
              <c:layout>
                <c:manualLayout>
                  <c:x val="1.430021288925855E-2"/>
                  <c:y val="-2.939488205014311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0.16</c:v>
                </c:pt>
                <c:pt idx="1">
                  <c:v>0.19</c:v>
                </c:pt>
                <c:pt idx="2">
                  <c:v>0.22</c:v>
                </c:pt>
                <c:pt idx="3">
                  <c:v>0.17700000000000018</c:v>
                </c:pt>
                <c:pt idx="4">
                  <c:v>0.15110000000000001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Отсутствие контакта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747803797576045E-2"/>
                  <c:y val="8.818464615042796E-3"/>
                </c:manualLayout>
              </c:layout>
              <c:showVal val="1"/>
            </c:dLbl>
            <c:dLbl>
              <c:idx val="1"/>
              <c:layout>
                <c:manualLayout>
                  <c:x val="1.8910936822835501E-2"/>
                  <c:y val="1.3280931748324261E-2"/>
                </c:manualLayout>
              </c:layout>
              <c:showVal val="1"/>
            </c:dLbl>
            <c:dLbl>
              <c:idx val="2"/>
              <c:layout>
                <c:manualLayout>
                  <c:x val="1.102308076880372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215137257021492E-2"/>
                  <c:y val="2.3941784246194787E-3"/>
                </c:manualLayout>
              </c:layout>
              <c:showVal val="1"/>
            </c:dLbl>
            <c:dLbl>
              <c:idx val="4"/>
              <c:layout>
                <c:manualLayout>
                  <c:x val="1.747803797576045E-2"/>
                  <c:y val="8.8184646150428862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0.12000000000000002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9.5000000000000043E-2</c:v>
                </c:pt>
                <c:pt idx="4">
                  <c:v>4.2700000000000064E-2</c:v>
                </c:pt>
              </c:numCache>
            </c:numRef>
          </c:val>
        </c:ser>
        <c:dLbls/>
        <c:axId val="145721216"/>
        <c:axId val="145722752"/>
      </c:barChart>
      <c:catAx>
        <c:axId val="145721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22752"/>
        <c:crosses val="autoZero"/>
        <c:auto val="1"/>
        <c:lblAlgn val="ctr"/>
        <c:lblOffset val="100"/>
      </c:catAx>
      <c:valAx>
        <c:axId val="14572275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21216"/>
        <c:crosses val="autoZero"/>
        <c:crossBetween val="between"/>
      </c:valAx>
      <c:spPr>
        <a:solidFill>
          <a:schemeClr val="tx1"/>
        </a:solidFill>
      </c:spPr>
    </c:plotArea>
    <c:legend>
      <c:legendPos val="b"/>
      <c:layout>
        <c:manualLayout>
          <c:xMode val="edge"/>
          <c:yMode val="edge"/>
          <c:x val="0.12463567611606728"/>
          <c:y val="0.8825676566240116"/>
          <c:w val="0.73007278470559989"/>
          <c:h val="9.9528003832907525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  <a:ln>
      <a:solidFill>
        <a:srgbClr val="00206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040196388435492"/>
          <c:y val="0.16902057178831967"/>
          <c:w val="0.72833289178695138"/>
          <c:h val="0.549132966707401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6.2989032964591834E-3"/>
                  <c:y val="1.5023327560590145E-2"/>
                </c:manualLayout>
              </c:layout>
              <c:showVal val="1"/>
            </c:dLbl>
            <c:dLbl>
              <c:idx val="2"/>
              <c:layout>
                <c:manualLayout>
                  <c:x val="-1.5889125432509473E-2"/>
                  <c:y val="1.46974410250712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007775853530048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1.9066950519011461E-2"/>
                  <c:y val="-5.8789764100285174E-3"/>
                </c:manualLayout>
              </c:layout>
              <c:showVal val="1"/>
            </c:dLbl>
            <c:dLbl>
              <c:idx val="1"/>
              <c:layout>
                <c:manualLayout>
                  <c:x val="1.5747258241147841E-2"/>
                  <c:y val="2.0031103414121201E-2"/>
                </c:manualLayout>
              </c:layout>
              <c:showVal val="1"/>
            </c:dLbl>
            <c:dLbl>
              <c:idx val="2"/>
              <c:layout>
                <c:manualLayout>
                  <c:x val="1.8939086848208067E-2"/>
                  <c:y val="1.3280931748324261E-2"/>
                </c:manualLayout>
              </c:layout>
              <c:showVal val="1"/>
            </c:dLbl>
            <c:dLbl>
              <c:idx val="3"/>
              <c:layout>
                <c:manualLayout>
                  <c:x val="1.4172532417033147E-2"/>
                  <c:y val="1.5023327560590145E-2"/>
                </c:manualLayout>
              </c:layout>
              <c:showVal val="1"/>
            </c:dLbl>
            <c:dLbl>
              <c:idx val="4"/>
              <c:layout>
                <c:manualLayout>
                  <c:x val="1.2711300346007724E-2"/>
                  <c:y val="8.818464615042891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0.33000000000000052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Плохое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417253241703302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597824465950253E-2"/>
                  <c:y val="1.7423989927045143E-3"/>
                </c:manualLayout>
              </c:layout>
              <c:showVal val="1"/>
            </c:dLbl>
            <c:dLbl>
              <c:idx val="2"/>
              <c:layout>
                <c:manualLayout>
                  <c:x val="1.5789787120750347E-2"/>
                  <c:y val="2.0902075695293162E-2"/>
                </c:manualLayout>
              </c:layout>
              <c:showVal val="1"/>
            </c:dLbl>
            <c:dLbl>
              <c:idx val="3"/>
              <c:layout>
                <c:manualLayout>
                  <c:x val="2.2145437293754202E-2"/>
                  <c:y val="5.3336666296337817E-3"/>
                </c:manualLayout>
              </c:layout>
              <c:showVal val="1"/>
            </c:dLbl>
            <c:dLbl>
              <c:idx val="4"/>
              <c:layout>
                <c:manualLayout>
                  <c:x val="1.430021288925855E-2"/>
                  <c:y val="-2.939488205014311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Отсутствие контакта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747803797576045E-2"/>
                  <c:y val="8.818464615042803E-3"/>
                </c:manualLayout>
              </c:layout>
              <c:showVal val="1"/>
            </c:dLbl>
            <c:dLbl>
              <c:idx val="1"/>
              <c:layout>
                <c:manualLayout>
                  <c:x val="1.8910936822835501E-2"/>
                  <c:y val="1.3280931748324261E-2"/>
                </c:manualLayout>
              </c:layout>
              <c:showVal val="1"/>
            </c:dLbl>
            <c:dLbl>
              <c:idx val="2"/>
              <c:layout>
                <c:manualLayout>
                  <c:x val="1.10230807688037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215137257021492E-2"/>
                  <c:y val="2.3941784246194787E-3"/>
                </c:manualLayout>
              </c:layout>
              <c:showVal val="1"/>
            </c:dLbl>
            <c:dLbl>
              <c:idx val="4"/>
              <c:layout>
                <c:manualLayout>
                  <c:x val="1.747803797576045E-2"/>
                  <c:y val="8.818464615042891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dLbls/>
        <c:axId val="145866752"/>
        <c:axId val="145868288"/>
      </c:barChart>
      <c:catAx>
        <c:axId val="145866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68288"/>
        <c:crosses val="autoZero"/>
        <c:auto val="1"/>
        <c:lblAlgn val="ctr"/>
        <c:lblOffset val="100"/>
      </c:catAx>
      <c:valAx>
        <c:axId val="14586828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66752"/>
        <c:crosses val="autoZero"/>
        <c:crossBetween val="between"/>
      </c:valAx>
      <c:spPr>
        <a:solidFill>
          <a:schemeClr val="tx1"/>
        </a:solidFill>
      </c:spPr>
    </c:plotArea>
    <c:legend>
      <c:legendPos val="b"/>
      <c:layout>
        <c:manualLayout>
          <c:xMode val="edge"/>
          <c:yMode val="edge"/>
          <c:x val="0.12463567611606732"/>
          <c:y val="0.8825676566240116"/>
          <c:w val="0.73007278470559989"/>
          <c:h val="9.9528003832907525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  <a:ln>
      <a:solidFill>
        <a:srgbClr val="00206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2978369466884607E-2"/>
          <c:y val="9.2208820232095465E-2"/>
          <c:w val="0.91873683182027399"/>
          <c:h val="0.62422357111836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059438789802085E-2"/>
                  <c:y val="2.0041965034188119E-2"/>
                </c:manualLayout>
              </c:layout>
              <c:showVal val="1"/>
            </c:dLbl>
            <c:dLbl>
              <c:idx val="1"/>
              <c:layout>
                <c:manualLayout>
                  <c:x val="7.2679483856019902E-3"/>
                  <c:y val="1.5023267616729461E-2"/>
                </c:manualLayout>
              </c:layout>
              <c:showVal val="1"/>
            </c:dLbl>
            <c:dLbl>
              <c:idx val="2"/>
              <c:layout>
                <c:manualLayout>
                  <c:x val="3.7074465610183946E-3"/>
                  <c:y val="6.6804445970649797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007775853530048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0.65000000000000102</c:v>
                </c:pt>
                <c:pt idx="1">
                  <c:v>0.79</c:v>
                </c:pt>
                <c:pt idx="2">
                  <c:v>0.66000000000000103</c:v>
                </c:pt>
                <c:pt idx="3">
                  <c:v>0.73000000000000065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1.9066950519011461E-2"/>
                  <c:y val="-5.8789764100285174E-3"/>
                </c:manualLayout>
              </c:layout>
              <c:showVal val="1"/>
            </c:dLbl>
            <c:dLbl>
              <c:idx val="1"/>
              <c:layout>
                <c:manualLayout>
                  <c:x val="1.5747258241147841E-2"/>
                  <c:y val="2.0031103414121201E-2"/>
                </c:manualLayout>
              </c:layout>
              <c:showVal val="1"/>
            </c:dLbl>
            <c:dLbl>
              <c:idx val="2"/>
              <c:layout>
                <c:manualLayout>
                  <c:x val="1.8939086848208067E-2"/>
                  <c:y val="1.3280931748324261E-2"/>
                </c:manualLayout>
              </c:layout>
              <c:showVal val="1"/>
            </c:dLbl>
            <c:dLbl>
              <c:idx val="3"/>
              <c:layout>
                <c:manualLayout>
                  <c:x val="1.4172532417033147E-2"/>
                  <c:y val="1.5023327560590145E-2"/>
                </c:manualLayout>
              </c:layout>
              <c:showVal val="1"/>
            </c:dLbl>
            <c:dLbl>
              <c:idx val="4"/>
              <c:layout>
                <c:manualLayout>
                  <c:x val="1.2711300346007724E-2"/>
                  <c:y val="8.818464615042891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0.27</c:v>
                </c:pt>
                <c:pt idx="1">
                  <c:v>0.17</c:v>
                </c:pt>
                <c:pt idx="2">
                  <c:v>0.30000000000000032</c:v>
                </c:pt>
                <c:pt idx="3">
                  <c:v>0.24000000000000019</c:v>
                </c:pt>
                <c:pt idx="4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Плохое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1428511741810251E-3"/>
                  <c:y val="4.0080773853409576E-3"/>
                </c:manualLayout>
              </c:layout>
              <c:showVal val="1"/>
            </c:dLbl>
            <c:dLbl>
              <c:idx val="1"/>
              <c:layout>
                <c:manualLayout>
                  <c:x val="1.2597824465950253E-2"/>
                  <c:y val="1.7423989927045143E-3"/>
                </c:manualLayout>
              </c:layout>
              <c:showVal val="1"/>
            </c:dLbl>
            <c:dLbl>
              <c:idx val="2"/>
              <c:layout>
                <c:manualLayout>
                  <c:x val="8.2526442930842808E-3"/>
                  <c:y val="1.2885247598751728E-2"/>
                </c:manualLayout>
              </c:layout>
              <c:showVal val="1"/>
            </c:dLbl>
            <c:dLbl>
              <c:idx val="3"/>
              <c:layout>
                <c:manualLayout>
                  <c:x val="4.0562919409714302E-3"/>
                  <c:y val="5.3336876710669305E-3"/>
                </c:manualLayout>
              </c:layout>
              <c:showVal val="1"/>
            </c:dLbl>
            <c:dLbl>
              <c:idx val="4"/>
              <c:layout>
                <c:manualLayout>
                  <c:x val="8.270448582636241E-3"/>
                  <c:y val="1.069010008988902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3.0000000000000002E-2</c:v>
                </c:pt>
                <c:pt idx="4">
                  <c:v>3.0000000000000002E-2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Отсутствие контакта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5970566423293871E-2"/>
                  <c:y val="1.6835250628718122E-2"/>
                </c:manualLayout>
              </c:layout>
              <c:showVal val="1"/>
            </c:dLbl>
            <c:dLbl>
              <c:idx val="1"/>
              <c:layout>
                <c:manualLayout>
                  <c:x val="2.0418315343879213E-2"/>
                  <c:y val="2.5306215976002775E-2"/>
                </c:manualLayout>
              </c:layout>
              <c:showVal val="1"/>
            </c:dLbl>
            <c:dLbl>
              <c:idx val="2"/>
              <c:layout>
                <c:manualLayout>
                  <c:x val="1.5545399988795167E-2"/>
                  <c:y val="2.4050358041025819E-2"/>
                </c:manualLayout>
              </c:layout>
              <c:showVal val="1"/>
            </c:dLbl>
            <c:dLbl>
              <c:idx val="3"/>
              <c:layout>
                <c:manualLayout>
                  <c:x val="2.0244901563643981E-2"/>
                  <c:y val="2.6444662714243918E-2"/>
                </c:manualLayout>
              </c:layout>
              <c:showVal val="1"/>
            </c:dLbl>
            <c:dLbl>
              <c:idx val="4"/>
              <c:layout>
                <c:manualLayout>
                  <c:x val="1.747799627201916E-2"/>
                  <c:y val="2.485203664239327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2011г                         (176 скважин)</c:v>
                </c:pt>
                <c:pt idx="1">
                  <c:v>2012г                           (192 скважины)</c:v>
                </c:pt>
                <c:pt idx="2">
                  <c:v>2013г                                      (237 скважин)</c:v>
                </c:pt>
                <c:pt idx="3">
                  <c:v>2014г                                     (234 скважины)</c:v>
                </c:pt>
                <c:pt idx="4">
                  <c:v>2015г                                           (221 скважина)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2.0000000000000011E-2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axId val="146127488"/>
        <c:axId val="146317696"/>
      </c:barChart>
      <c:catAx>
        <c:axId val="146127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317696"/>
        <c:crosses val="autoZero"/>
        <c:auto val="1"/>
        <c:lblAlgn val="ctr"/>
        <c:lblOffset val="100"/>
      </c:catAx>
      <c:valAx>
        <c:axId val="14631769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127488"/>
        <c:crosses val="autoZero"/>
        <c:crossBetween val="between"/>
      </c:valAx>
      <c:spPr>
        <a:solidFill>
          <a:schemeClr val="tx1"/>
        </a:solidFill>
      </c:spPr>
    </c:plotArea>
    <c:legend>
      <c:legendPos val="b"/>
      <c:layout>
        <c:manualLayout>
          <c:xMode val="edge"/>
          <c:yMode val="edge"/>
          <c:x val="0.12463567611606732"/>
          <c:y val="0.8825676566240116"/>
          <c:w val="0.73007278470559989"/>
          <c:h val="9.9528003832907525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  <a:ln>
      <a:solidFill>
        <a:srgbClr val="00206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326822660730041"/>
          <c:y val="0.16902057178831967"/>
          <c:w val="0.75546662906400708"/>
          <c:h val="0.549132966707401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6.2989032964591834E-3"/>
                  <c:y val="1.5023327560590145E-2"/>
                </c:manualLayout>
              </c:layout>
              <c:showVal val="1"/>
            </c:dLbl>
            <c:dLbl>
              <c:idx val="2"/>
              <c:layout>
                <c:manualLayout>
                  <c:x val="-1.588912543250948E-2"/>
                  <c:y val="1.46974410250712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007775853530048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0.75000000000000089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1.9066950519011461E-2"/>
                  <c:y val="-5.8789764100285174E-3"/>
                </c:manualLayout>
              </c:layout>
              <c:showVal val="1"/>
            </c:dLbl>
            <c:dLbl>
              <c:idx val="1"/>
              <c:layout>
                <c:manualLayout>
                  <c:x val="1.5747258241147841E-2"/>
                  <c:y val="2.0031103414121218E-2"/>
                </c:manualLayout>
              </c:layout>
              <c:showVal val="1"/>
            </c:dLbl>
            <c:dLbl>
              <c:idx val="2"/>
              <c:layout>
                <c:manualLayout>
                  <c:x val="1.8939086848208067E-2"/>
                  <c:y val="1.3280931748324261E-2"/>
                </c:manualLayout>
              </c:layout>
              <c:showVal val="1"/>
            </c:dLbl>
            <c:dLbl>
              <c:idx val="3"/>
              <c:layout>
                <c:manualLayout>
                  <c:x val="1.4172532417033147E-2"/>
                  <c:y val="1.5023327560590145E-2"/>
                </c:manualLayout>
              </c:layout>
              <c:showVal val="1"/>
            </c:dLbl>
            <c:dLbl>
              <c:idx val="4"/>
              <c:layout>
                <c:manualLayout>
                  <c:x val="1.2711300346007731E-2"/>
                  <c:y val="8.818464615042898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Плохое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417253241703302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597824465950258E-2"/>
                  <c:y val="1.7423989927045143E-3"/>
                </c:manualLayout>
              </c:layout>
              <c:showVal val="1"/>
            </c:dLbl>
            <c:dLbl>
              <c:idx val="2"/>
              <c:layout>
                <c:manualLayout>
                  <c:x val="1.5789787120750347E-2"/>
                  <c:y val="2.0902075695293173E-2"/>
                </c:manualLayout>
              </c:layout>
              <c:showVal val="1"/>
            </c:dLbl>
            <c:dLbl>
              <c:idx val="3"/>
              <c:layout>
                <c:manualLayout>
                  <c:x val="2.2145437293754202E-2"/>
                  <c:y val="5.3336666296337843E-3"/>
                </c:manualLayout>
              </c:layout>
              <c:showVal val="1"/>
            </c:dLbl>
            <c:dLbl>
              <c:idx val="4"/>
              <c:layout>
                <c:manualLayout>
                  <c:x val="1.430021288925855E-2"/>
                  <c:y val="-2.939488205014311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Отсутствие контакта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747803797576045E-2"/>
                  <c:y val="8.8184646150428082E-3"/>
                </c:manualLayout>
              </c:layout>
              <c:showVal val="1"/>
            </c:dLbl>
            <c:dLbl>
              <c:idx val="1"/>
              <c:layout>
                <c:manualLayout>
                  <c:x val="1.8910936822835501E-2"/>
                  <c:y val="1.3280931748324261E-2"/>
                </c:manualLayout>
              </c:layout>
              <c:showVal val="1"/>
            </c:dLbl>
            <c:dLbl>
              <c:idx val="2"/>
              <c:layout>
                <c:manualLayout>
                  <c:x val="1.102308076880374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215137257021492E-2"/>
                  <c:y val="2.3941784246194787E-3"/>
                </c:manualLayout>
              </c:layout>
              <c:showVal val="1"/>
            </c:dLbl>
            <c:dLbl>
              <c:idx val="4"/>
              <c:layout>
                <c:manualLayout>
                  <c:x val="1.747803797576045E-2"/>
                  <c:y val="8.818464615042898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 квартал 2016г  (92 скважины)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dLbls/>
        <c:axId val="103667200"/>
        <c:axId val="103668736"/>
      </c:barChart>
      <c:catAx>
        <c:axId val="103667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668736"/>
        <c:crosses val="autoZero"/>
        <c:auto val="1"/>
        <c:lblAlgn val="ctr"/>
        <c:lblOffset val="100"/>
      </c:catAx>
      <c:valAx>
        <c:axId val="10366873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667200"/>
        <c:crosses val="autoZero"/>
        <c:crossBetween val="between"/>
      </c:valAx>
      <c:spPr>
        <a:solidFill>
          <a:schemeClr val="tx1"/>
        </a:solidFill>
      </c:spPr>
    </c:plotArea>
    <c:legend>
      <c:legendPos val="b"/>
      <c:layout>
        <c:manualLayout>
          <c:xMode val="edge"/>
          <c:yMode val="edge"/>
          <c:x val="0.12463567611606736"/>
          <c:y val="0.8825676566240116"/>
          <c:w val="0.73007278470559989"/>
          <c:h val="9.9528003832907525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  <a:ln>
      <a:solidFill>
        <a:srgbClr val="00206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9461664176462333E-2"/>
          <c:y val="0.18290148831200451"/>
          <c:w val="0.67496348519889848"/>
          <c:h val="0.578028036567368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скважин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</a:t>
                    </a:r>
                    <a:r>
                      <a:rPr lang="ru-RU" dirty="0" smtClean="0"/>
                      <a:t>34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2012г</c:v>
                </c:pt>
                <c:pt idx="1">
                  <c:v>2013г</c:v>
                </c:pt>
                <c:pt idx="2">
                  <c:v>2014г </c:v>
                </c:pt>
                <c:pt idx="3">
                  <c:v>2015г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</c:v>
                </c:pt>
                <c:pt idx="1">
                  <c:v>237</c:v>
                </c:pt>
                <c:pt idx="2">
                  <c:v>234</c:v>
                </c:pt>
                <c:pt idx="3">
                  <c:v>221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заколонных перетоков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538178000990549E-2"/>
                  <c:y val="1.017515147889550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2012г</c:v>
                </c:pt>
                <c:pt idx="1">
                  <c:v>2013г</c:v>
                </c:pt>
                <c:pt idx="2">
                  <c:v>2014г </c:v>
                </c:pt>
                <c:pt idx="3">
                  <c:v>2015г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34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/>
        <c:axId val="103990784"/>
        <c:axId val="103992320"/>
      </c:barChart>
      <c:catAx>
        <c:axId val="1039907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992320"/>
        <c:crosses val="autoZero"/>
        <c:auto val="1"/>
        <c:lblAlgn val="ctr"/>
        <c:lblOffset val="100"/>
      </c:catAx>
      <c:valAx>
        <c:axId val="103992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99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74296433933465"/>
          <c:y val="0.14563169451760274"/>
          <c:w val="0.22036707949881187"/>
          <c:h val="0.4973243713661595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olidFill>
      <a:schemeClr val="tx1"/>
    </a:solidFill>
    <a:ln>
      <a:solidFill>
        <a:srgbClr val="002060"/>
      </a:solidFill>
    </a:ln>
  </c:spPr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>
              <a:defRPr sz="1200"/>
            </a:lvl1pPr>
          </a:lstStyle>
          <a:p>
            <a:fld id="{F31C2F8C-DE75-42C0-B51E-8C28682EF399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9" tIns="46109" rIns="92219" bIns="461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92219" tIns="46109" rIns="92219" bIns="461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>
              <a:defRPr sz="1200"/>
            </a:lvl1pPr>
          </a:lstStyle>
          <a:p>
            <a:fld id="{CE8B53B5-3E79-4826-99CF-2C817BFC8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7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9920C-1BDF-4978-B70C-984DCB6539E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332"/>
            <a:fld id="{ACE91E54-65B7-43C7-9B47-B2B6737332AC}" type="slidenum">
              <a:rPr lang="en-GB" smtClean="0"/>
              <a:pPr defTabSz="914332"/>
              <a:t>7</a:t>
            </a:fld>
            <a:endParaRPr lang="en-GB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53B5-3E79-4826-99CF-2C817BFC8BA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F3C0-B935-4707-992B-09E1F121C2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53B5-3E79-4826-99CF-2C817BFC8BA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Kanat\Desktop\IMG_6503_converted.wmv" TargetMode="Externa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 txBox="1">
            <a:spLocks noChangeArrowheads="1"/>
          </p:cNvSpPr>
          <p:nvPr/>
        </p:nvSpPr>
        <p:spPr bwMode="auto">
          <a:xfrm>
            <a:off x="-745661" y="1196690"/>
            <a:ext cx="4851889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ru-RU" sz="3600" b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ТОО «</a:t>
            </a:r>
            <a:r>
              <a:rPr lang="ru-RU" sz="3600" b="1" kern="0" dirty="0" err="1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Бургылау</a:t>
            </a:r>
            <a:r>
              <a:rPr lang="ru-RU" sz="3600" b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lang="en-US" sz="3600" b="1" kern="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75000"/>
              </a:spcBef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3600" b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kern="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9" descr="SANY0025.JPG"/>
          <p:cNvPicPr>
            <a:picLocks noChangeAspect="1"/>
          </p:cNvPicPr>
          <p:nvPr/>
        </p:nvPicPr>
        <p:blipFill>
          <a:blip r:embed="rId3" cstate="print"/>
          <a:srcRect l="27367"/>
          <a:stretch>
            <a:fillRect/>
          </a:stretch>
        </p:blipFill>
        <p:spPr bwMode="auto">
          <a:xfrm>
            <a:off x="153834" y="3455332"/>
            <a:ext cx="1714512" cy="24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C:\Users\ADMIN\Desktop\фото буровых\фото буровых\txj-100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4289" y="2285992"/>
            <a:ext cx="23079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9" descr="C:\Users\Daniyar\Desktop\Станки\ZJ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34" y="2285992"/>
            <a:ext cx="1714512" cy="11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ADMIN\Desktop\фото буровых\фото буровых\OVK_4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4289" y="3929068"/>
            <a:ext cx="230799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Users\ADMIN\Desktop\Спец техника\PIC_3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8230" y="3929066"/>
            <a:ext cx="24398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aniyar\Desktop\86852013-05-01278942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4054" y="3929066"/>
            <a:ext cx="2198060" cy="1928826"/>
          </a:xfrm>
          <a:prstGeom prst="rect">
            <a:avLst/>
          </a:prstGeom>
          <a:noFill/>
        </p:spPr>
      </p:pic>
      <p:pic>
        <p:nvPicPr>
          <p:cNvPr id="14" name="Рисунок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0237" y="611099"/>
            <a:ext cx="3437457" cy="312164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44816" cy="452568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 парка буровых установок в период 2008-2015годы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391876" cy="4902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55626"/>
                <a:gridCol w="1736250"/>
              </a:tblGrid>
              <a:tr h="60527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обновления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действующего парка буровых установок</a:t>
                      </a:r>
                      <a:endParaRPr kumimoji="0" lang="ru-RU" sz="1800" b="0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922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  <a:endParaRPr kumimoji="0" lang="en-US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Комплект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685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Модернизация буровой установки МБУ-125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(установка двигателя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Caterpillar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АКПП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Allison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раздаточной коробки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Eaton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пульт бурильщика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Benter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гидросистемы, пневмосистемы, электрика)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Kremco-80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бурения под кондуктор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шасси буровых установок 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Cardwell 200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TXJ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-100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Ротор буровой (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HACHER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HD-22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АКПП «</a:t>
                      </a:r>
                      <a:r>
                        <a:rPr kumimoji="0" lang="ru-RU" sz="1600" b="0" i="0" u="none" strike="noStrike" kern="12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Аллисон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Компрессорные станций (</a:t>
                      </a:r>
                      <a:r>
                        <a:rPr kumimoji="0" lang="en-US" sz="1600" b="0" i="0" u="none" strike="noStrike" kern="12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Sullair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Превенторные установки с пультами управления типа 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SHAFFER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Дизельные двигатели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Caterpillar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24" cy="452568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 парка буровых установок в период 2008-2015 годы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319868" cy="3137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0272"/>
                <a:gridCol w="2145420"/>
                <a:gridCol w="1584176"/>
              </a:tblGrid>
              <a:tr h="371399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систем очистки буровых бригад</a:t>
                      </a:r>
                      <a:endParaRPr kumimoji="0" lang="ru-RU" sz="1600" b="0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2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  <a:endParaRPr kumimoji="0" lang="en-US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Производитель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Вибросито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 SWACO 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(США)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986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Вибросито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DERRICK 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(США)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1416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Ситогидроциклоновые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установки 3 в 1 (ВС,  иллоотделитель, пескоотделитель)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 SWACO 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(США)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36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Центрифуги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36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Перемешиватели раствора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kk-KZ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36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Смесительные воронки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kk-KZ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899592" y="4221088"/>
          <a:ext cx="7312326" cy="25084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6102"/>
                <a:gridCol w="2016224"/>
              </a:tblGrid>
              <a:tr h="37851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+mn-ea"/>
                          <a:cs typeface="+mn-cs"/>
                        </a:rPr>
                        <a:t>Для улучшения СПО</a:t>
                      </a:r>
                      <a:endParaRPr kumimoji="0" lang="ru-RU" sz="1600" b="0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511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</a:t>
                      </a:r>
                      <a:endParaRPr kumimoji="0" lang="en-US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Комплект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9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Гидравлические ключи со станцией  управления для бурильных труб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489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Гидравлические ключи со станцией  управления для обсадных труб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8511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Вертлюг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kern="12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KingOilTools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15MB</a:t>
                      </a:r>
                      <a:r>
                        <a:rPr kumimoji="0" lang="ru-RU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США)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8511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Лебедка (</a:t>
                      </a:r>
                      <a:r>
                        <a:rPr kumimoji="0" lang="en-US" sz="1600" b="0" i="0" u="none" strike="noStrike" kern="12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Bentec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Германия)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kk-KZ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228600" y="962025"/>
            <a:ext cx="84582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483768" y="116632"/>
            <a:ext cx="453650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Состояние парка буровых установок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323528" y="620688"/>
          <a:ext cx="8568951" cy="46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7"/>
                <a:gridCol w="792088"/>
                <a:gridCol w="792088"/>
                <a:gridCol w="936104"/>
                <a:gridCol w="1152128"/>
                <a:gridCol w="1080120"/>
                <a:gridCol w="1008112"/>
                <a:gridCol w="936104"/>
              </a:tblGrid>
              <a:tr h="306734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Грузоподъемность буровой установки</a:t>
                      </a:r>
                      <a:endParaRPr lang="ru-RU" sz="1400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Бургылау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2008г</a:t>
                      </a:r>
                      <a:endParaRPr lang="ru-RU" sz="1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1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5 лет</a:t>
                      </a:r>
                      <a:endParaRPr lang="ru-RU" sz="1200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15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5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15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тн</a:t>
                      </a:r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VR-500</a:t>
                      </a: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тн</a:t>
                      </a:r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ZJ-20</a:t>
                      </a: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тн</a:t>
                      </a:r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–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–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–   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–      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тн</a:t>
                      </a:r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TXJ</a:t>
                      </a: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 –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КВ-200 –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БУ-75, БУ-1600 –      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TXJ</a:t>
                      </a:r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 –      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КВ-200 –  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годам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31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5445224"/>
            <a:ext cx="8568952" cy="116955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2010 году взамен морально устаревших и изношенных станков типа БУ-75, БУ-1600 были приобретены новые буровые установки типа 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ZJ-20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количестве 7 единиц. </a:t>
            </a:r>
          </a:p>
          <a:p>
            <a:pPr marL="342900" indent="-342900" eaLnBrk="0" hangingPunct="0"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2013 году по требованию руководства Заказчика (АО «РД «</a:t>
            </a:r>
            <a:r>
              <a:rPr lang="ru-RU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КазМунайГаз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») приобретена не имеющая аналогов в СНГ – полностью автоматизированная буровая установка типа 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VR-500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производства США, предназначенная для бурения горизонтальных и наклонно-направленных скважин.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123728" y="332656"/>
            <a:ext cx="4432475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Состояние парка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подъемных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установок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899592" y="1124744"/>
          <a:ext cx="6624736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270"/>
                <a:gridCol w="2055952"/>
                <a:gridCol w="1827514"/>
              </a:tblGrid>
              <a:tr h="4990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подъемной установки</a:t>
                      </a:r>
                      <a:endParaRPr lang="ru-RU" sz="1600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Бургылау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4632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2008г</a:t>
                      </a:r>
                      <a:endParaRPr lang="ru-RU" sz="1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43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Kremco</a:t>
                      </a:r>
                      <a:r>
                        <a:rPr lang="en-US" sz="1400" b="1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-80 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6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УПА-60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6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УПА-50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6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ПАП-50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6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30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7768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по строительству скважин 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 2008-15гг.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060848"/>
          <a:ext cx="8280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504056"/>
                <a:gridCol w="864096"/>
                <a:gridCol w="864096"/>
                <a:gridCol w="792088"/>
                <a:gridCol w="836645"/>
                <a:gridCol w="823517"/>
                <a:gridCol w="869268"/>
                <a:gridCol w="823517"/>
                <a:gridCol w="823517"/>
              </a:tblGrid>
              <a:tr h="3691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4610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Бургылау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7904" y="1412776"/>
            <a:ext cx="213173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скважин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429000"/>
            <a:ext cx="172887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проходка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149080"/>
          <a:ext cx="82809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504056"/>
                <a:gridCol w="864096"/>
                <a:gridCol w="864096"/>
                <a:gridCol w="792088"/>
                <a:gridCol w="836647"/>
                <a:gridCol w="823518"/>
                <a:gridCol w="869268"/>
                <a:gridCol w="823518"/>
                <a:gridCol w="823518"/>
              </a:tblGrid>
              <a:tr h="3647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Бургылау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139 775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101 920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210 905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263 915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326 317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296 619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1268760"/>
          <a:ext cx="849694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504056"/>
                <a:gridCol w="720080"/>
                <a:gridCol w="720080"/>
                <a:gridCol w="720080"/>
                <a:gridCol w="720080"/>
                <a:gridCol w="792088"/>
                <a:gridCol w="864096"/>
                <a:gridCol w="792088"/>
                <a:gridCol w="792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Бургылау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4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МунайФилдСервис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45663" y="836712"/>
            <a:ext cx="60875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КРС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780928"/>
            <a:ext cx="64530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ФЛС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2" y="3212976"/>
          <a:ext cx="8352926" cy="145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551"/>
                <a:gridCol w="546453"/>
                <a:gridCol w="858712"/>
                <a:gridCol w="780647"/>
                <a:gridCol w="780647"/>
                <a:gridCol w="858712"/>
                <a:gridCol w="936776"/>
                <a:gridCol w="836113"/>
                <a:gridCol w="88131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66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Бургылау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6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МунайФилдСервис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5229200"/>
          <a:ext cx="7056784" cy="9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474"/>
                <a:gridCol w="505333"/>
                <a:gridCol w="1031044"/>
                <a:gridCol w="1126677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66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МунайФилдСервис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7984" y="4725144"/>
            <a:ext cx="59984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ГРП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16632"/>
            <a:ext cx="77768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по КРС, ФЛС и ГРП 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МунайФилдСервис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 2008-15гг.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476672"/>
            <a:ext cx="64087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2008-15жж.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2016ж.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тоқсанына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Бұрғылау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ЖШС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жылдамдығының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м/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ст.ай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53548163"/>
              </p:ext>
            </p:extLst>
          </p:nvPr>
        </p:nvGraphicFramePr>
        <p:xfrm>
          <a:off x="755576" y="1484784"/>
          <a:ext cx="74168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0"/>
            <a:ext cx="813690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Проведенные технологические мероприятия по улучшению качества строительства скважин в 2013-15гг.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963886"/>
              </p:ext>
            </p:extLst>
          </p:nvPr>
        </p:nvGraphicFramePr>
        <p:xfrm>
          <a:off x="323528" y="578416"/>
          <a:ext cx="8568952" cy="627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176464"/>
                <a:gridCol w="208823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под эксплуатационную колонну долот 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 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220,7 мм (8-11/16) вместо 215,9 мм (8-1/2) предусмотренных Проектом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возникновения п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оглощений при бурении за счет уменьшения гидродинамического давления на стенки скважин и соответственно недопущения осложнений ствола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скважины</a:t>
                      </a:r>
                      <a:endParaRPr lang="ru-RU" sz="120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толщины цементного камня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Уменьшение возникновения поглощений при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цементировании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скважины и соответственно уменьшение ВПЦ.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расхода цемента для  цементирования эксплуатационной колонны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затрат на утилизацию бурового шлама за счет увеличения выбуренной породы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8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при бурении под эксплуатационную колонну роликовых калибраторов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вместо КЛС 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предусмотренных Проектом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цементирования за счет улучшения подготовки ствола скважин при применении роликовых калибраторов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indent="-177800" algn="l">
                        <a:buAutoNum type="arabicPeriod" startAt="2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Предупреждение самопроизвольного искривления ствола скважины</a:t>
                      </a:r>
                    </a:p>
                    <a:p>
                      <a:pPr marL="177800" indent="-177800" algn="l">
                        <a:buNone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Снижение аварийности при </a:t>
                      </a:r>
                    </a:p>
                    <a:p>
                      <a:pPr marL="177800" indent="-177800" algn="l">
                        <a:buNone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бурении под эксплуатационную колонну за счет исключения из КНБК КЛС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затрат  за счет аренды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роликовых калибраторов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6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более современных ПАВ (</a:t>
                      </a:r>
                      <a:r>
                        <a:rPr lang="en-US" sz="1200" b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Richmoll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buffer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буферной жидкости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сцепления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счет более лучшей очистки стенок ствола скважины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затрат за счет приобретения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Richmoll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buffer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8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при цементировании эксплуатационных колонн расширяющих добавок на весь объем цементного раствора, а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только в интервале продуктивного горизонта</a:t>
                      </a: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предусмотренного Проектом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цементирования скважин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затрат за счет увеличения объема добавок.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5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806489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Проведенные технологические мероприятия по улучшению качества строительства скважин в 2013-15гг.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963886"/>
              </p:ext>
            </p:extLst>
          </p:nvPr>
        </p:nvGraphicFramePr>
        <p:xfrm>
          <a:off x="179512" y="620689"/>
          <a:ext cx="8784978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56384"/>
                <a:gridCol w="2664298"/>
              </a:tblGrid>
              <a:tr h="292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плотности цементного раствора, установленной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заводом-изготовителем для типов цементов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соответствующей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ГОСТ 1581-96 (при В/Ц=0,44-0,5, что соответствует удельному весу цементного раствора 1,8-1,9г/см³ )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цементного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раствора</a:t>
                      </a: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проекту предусмотрен цемент ПТЦ-1-100 или марки 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удельным весом 1,7 г/см³, что не соответствует </a:t>
                      </a:r>
                      <a:r>
                        <a:rPr lang="ru-RU" sz="12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ГОСТу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1581-96 при В/Ц=0,44-0,5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Увеличение рисков возникновения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поглощений при одноступенчатом цементировании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6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практики проведения встречных заливок до АКЦ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гидравлического воздействия на эксплуатационную колонну до проведения АКЦ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Необходимость повторного проведения АКЦ для контроля верхнего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интервала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09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при цементировании эксплуатационной колонны МСЦ (при существующей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конструкции)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ВПЦ за эксплуатационной колонной. </a:t>
                      </a:r>
                    </a:p>
                    <a:p>
                      <a:pPr marL="177800" indent="-177800" algn="l">
                        <a:buAutoNum type="arabicPeriod" startAt="2"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цементирования за счет снижения негативного воздействия гравитации путем уменьшения  объема и соответственно высоты цементного раствора в трубном пространстве при закачке.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затрат за счет приобретения МСЦ</a:t>
                      </a: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эксплуатационных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затрат на </a:t>
                      </a:r>
                      <a:r>
                        <a:rPr lang="ru-RU" sz="1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разбуривание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деталей МСЦ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7800" indent="-177800" algn="l"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Механическое и гидравлическое воздействие на эксплуатационную колонну при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разбуривании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элементов МСЦ  до проведения АКЦ.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срока ОЗЦ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 показателей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качества сцепления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срока </a:t>
                      </a:r>
                    </a:p>
                    <a:p>
                      <a:pPr marL="179388" indent="-179388" algn="l"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строительства скважины без увеличения ее стоимости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733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при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бурении под эксплуатационную колонну буровых растворов на основе УЩР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щелочной среды, что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данным завода-изготовителя цемента способствует лучшему сцеплению цементного камня с колонной и породой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возможности создания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биополимерной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пленки на стенках ствола скважин, которая образуется при применении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биополимерных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растворов</a:t>
                      </a:r>
                      <a:endParaRPr lang="ru-RU" sz="11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5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0"/>
            <a:ext cx="81369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по которым ведется работа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963886"/>
              </p:ext>
            </p:extLst>
          </p:nvPr>
        </p:nvGraphicFramePr>
        <p:xfrm>
          <a:off x="179512" y="548680"/>
          <a:ext cx="878497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72208"/>
                <a:gridCol w="3888432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пути решения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Водопроявле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бурении и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цементирова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нии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скважин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1.Остановка влияющих нагнетательных скважин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 начала бурения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indent="-88900" algn="l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Проведение гидродинамических исследований  и составление карты изобар по месторождению Узень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крепления в продуктивной части ствола скважины</a:t>
                      </a:r>
                      <a:endParaRPr lang="ru-RU" sz="11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риска возникновения осложнений при строительстве скважин, связанных с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водопроявлением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как следствие поглощением в связи с осложнениями  (набуханием) стенок ствола скважины вследствие высокой водоотдачи, что также влияет на качество цементирования и уменьшение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перетоков</a:t>
                      </a:r>
                      <a:endParaRPr lang="ru-RU" sz="1100" b="1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риска возникновения аварий связанных с осложнением ствола скважины при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водопроявлениях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Поглощения при бурении и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цементирова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нии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скважин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конструкции скважин. </a:t>
                      </a:r>
                    </a:p>
                    <a:p>
                      <a:pPr algn="l"/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Предусмотреть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спуск 245 мм промежуточной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колонны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целью перекрытия отложений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неокома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(водоносный песчаник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валанжинского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яруса)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использования одноступенчатого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177800" indent="-177800" algn="l"/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цементирования эксплуатационной колонны с  </a:t>
                      </a:r>
                    </a:p>
                    <a:p>
                      <a:pPr marL="177800" indent="-177800" algn="l"/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обеспечением ВПЦ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требуемого Проектом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аварий и осложнений,  связанных с поглощением бурового раствора, при бурении под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экс.колонну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срока службы эксплуатационной колонны вследствие снятия агрессивного воздействия на нее пластовой воды </a:t>
                      </a:r>
                      <a:r>
                        <a:rPr lang="ru-RU" sz="1100" b="1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валанжинского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яруса.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в долгосрочной перспективе проводить в существующем фонде бурение боковых и горизонтальных стволов без уменьшения диаметра </a:t>
                      </a:r>
                      <a:r>
                        <a:rPr lang="ru-RU" sz="1100" b="1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экс.колонны</a:t>
                      </a:r>
                      <a:endParaRPr lang="ru-RU" sz="11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многозабойного бурения без уменьшения диаметра </a:t>
                      </a:r>
                      <a:r>
                        <a:rPr lang="ru-RU" sz="1100" b="1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экс.колонн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и срока строительства скважины.</a:t>
                      </a:r>
                    </a:p>
                    <a:p>
                      <a:pPr marL="177800" indent="-177800" algn="l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Значительные затраты по ликвидации поглощений, в случае их возникновения,  при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бурении долотом диаметром 295,3 мм. </a:t>
                      </a:r>
                    </a:p>
                    <a:p>
                      <a:pPr marL="177800" indent="-177800" algn="l">
                        <a:buAutoNum type="arabicPeriod" startAt="3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расхода цемента для цементировании промежуточных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колонн.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0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внесения изменений в технический Проект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комиссии в составе представителей Заказчика, разработчиков технических Проектов, бурового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подрядчика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строительства скважин.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5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7504" y="620689"/>
            <a:ext cx="6912768" cy="36933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покупки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бурового предприятия ТОО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оснащенность основными средствами не позволяла производить работы качественно и в установленные сроки. Буровые установки в основном были изношенные и устаревшие, со сроком эксплуатации 10-20 лет.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их часть были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стационарные с большим сроком строительно-монтажных работ. Оснащены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основном одноступенчатой системой очистки (вибросито), одним насосом, маломощными двигателями, изношенным бурильным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инструментом 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машинными ключами для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СПО. Отсутствовал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необходимый резерв запасных частей к буровому оборудованию. В начальный период наблюдались значительные простои и ремонт бурового оборудования и спецтехники. В конечном итоге все это повлияло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качество 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значительные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скважин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1691680" y="116632"/>
            <a:ext cx="5760640" cy="4413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indent="65088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sym typeface="HeliosCompressed" charset="0"/>
              </a:rPr>
              <a:t>Состояние основных средств на момент покупки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sym typeface="HeliosCompressed" charset="0"/>
            </a:endParaRPr>
          </a:p>
        </p:txBody>
      </p:sp>
      <p:pic>
        <p:nvPicPr>
          <p:cNvPr id="7" name="Picture 2" descr="C:\Users\ADMIN\Desktop\фото буровых\фото буровых\[без имени]_E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36712"/>
            <a:ext cx="2051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:\Буровые установки\Буровые установки\Фото бур уст\Фото БУ\2007\Зап. Пр.(У-3Д)\19.03.07\Изображение2 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89751"/>
            <a:ext cx="4392488" cy="246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Буровые установки\Станки с городками\Буровые установки\Фото бур уст\Фото БУ\I~00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35857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476672"/>
            <a:ext cx="81369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по которым ведется работа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963886"/>
              </p:ext>
            </p:extLst>
          </p:nvPr>
        </p:nvGraphicFramePr>
        <p:xfrm>
          <a:off x="179512" y="1124744"/>
          <a:ext cx="878497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944216"/>
                <a:gridCol w="3600400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пути решения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9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Дальнейшее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улучшение качества крепления скважин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муфт ступенчатого цементирования типа МЦП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крепления скважины</a:t>
                      </a:r>
                      <a:endParaRPr lang="ru-RU" sz="11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гидравлического и механического воздействия на </a:t>
                      </a:r>
                      <a:r>
                        <a:rPr lang="ru-RU" sz="1100" b="1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экс.колонну</a:t>
                      </a:r>
                      <a:endParaRPr lang="ru-RU" sz="1100" b="1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строительство скважин за счет исключения времени на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разбуривание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элементов МСЦ</a:t>
                      </a:r>
                    </a:p>
                    <a:p>
                      <a:pPr marL="177800" indent="-177800" algn="l">
                        <a:buAutoNum type="arabicPeriod"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необходимости приобретения и эксплуатации </a:t>
                      </a:r>
                      <a:r>
                        <a:rPr lang="ru-RU" sz="1100" b="1" baseline="0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фрезов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бурильных труб и забойных двигателей малого диаметра.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AutoNum type="arabicPeriod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цена муфт типа МЦП, которая в 10 раз превышает цену стандартных МСЦ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сроков строительства скважин, что ведет к улучшению качества крепления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ОПИ для подбора оптимальных дизайнов долот, типов ВЗД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турбобуров и др.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механической скорости бурения и, соответственно, коммерческой скорости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сроков строительства скважин</a:t>
                      </a:r>
                      <a:endParaRPr lang="ru-RU" sz="11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AutoNum type="arabicPeriod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различных фирм-производителей долот, ВЗД, турбобуров и др.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5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576064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изменения механической скорости бурения скважин по ТОО «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 2008-2015гг и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квартал 2016г.(м/ч)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67544" y="1397000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1052736"/>
          <a:ext cx="84249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260648"/>
            <a:ext cx="71287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крепления эксплуатационных колонн по всей ее длине за 2011-2015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квартал 2016г. (ТОО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63688" y="4437112"/>
          <a:ext cx="5616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1052736"/>
          <a:ext cx="84249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260648"/>
            <a:ext cx="734481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крепления эксплуатационных колонн по продуктивному горизонту за 2011-2015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квартал 2016г. (ТОО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63688" y="4437112"/>
          <a:ext cx="5616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548680"/>
            <a:ext cx="60486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заколонных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перетоков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строительстве скважин за 2012-13-14-15 гг. по 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484784"/>
          <a:ext cx="78488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4653136"/>
          <a:ext cx="7344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31"/>
                <a:gridCol w="1594224"/>
                <a:gridCol w="1537287"/>
                <a:gridCol w="1537287"/>
                <a:gridCol w="15372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4077072"/>
            <a:ext cx="60486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к общему числу пробуренных скважин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168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времени, затраченное ТОО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Бургылау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на ожидание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скважинно-точек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 стороны АО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Озенмунайгаз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2015 году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052736"/>
          <a:ext cx="8928992" cy="340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32048"/>
                <a:gridCol w="576064"/>
                <a:gridCol w="576064"/>
                <a:gridCol w="648072"/>
                <a:gridCol w="576064"/>
                <a:gridCol w="576064"/>
                <a:gridCol w="720080"/>
                <a:gridCol w="720080"/>
                <a:gridCol w="576064"/>
                <a:gridCol w="648072"/>
                <a:gridCol w="576064"/>
                <a:gridCol w="648072"/>
                <a:gridCol w="57606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518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на ожидание выноса в натуру, перенос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скважинно-точек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9130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ожидание объема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21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4653136"/>
          <a:ext cx="6624737" cy="196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745495"/>
                <a:gridCol w="1558762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на ожидание выноса в натуру, перенос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скважинно-точек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ожидание объема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725022"/>
              </p:ext>
            </p:extLst>
          </p:nvPr>
        </p:nvGraphicFramePr>
        <p:xfrm>
          <a:off x="323528" y="908720"/>
          <a:ext cx="8496945" cy="2593736"/>
        </p:xfrm>
        <a:graphic>
          <a:graphicData uri="http://schemas.openxmlformats.org/drawingml/2006/table">
            <a:tbl>
              <a:tblPr/>
              <a:tblGrid>
                <a:gridCol w="1764178"/>
                <a:gridCol w="803081"/>
                <a:gridCol w="1499461"/>
                <a:gridCol w="1431303"/>
                <a:gridCol w="1499461"/>
                <a:gridCol w="1499461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Өлшем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бірлік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                  (237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            (234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                  (221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ж  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тоқсаны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(92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Қайталамалы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жұмыстар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9206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Ұңғымалар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ұңғыма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Жұмсалған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25 512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мың.тг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88640"/>
            <a:ext cx="727280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Бұрғылау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ЖШС 2013-15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2016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тоқсанына қайталамалы жұмыстар саны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645024"/>
            <a:ext cx="882047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МұнайФилдСервис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ЖШС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(бригада/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29 500 </a:t>
            </a:r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ҰКЖ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бағаларын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қайталамалы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681192"/>
              </p:ext>
            </p:extLst>
          </p:nvPr>
        </p:nvGraphicFramePr>
        <p:xfrm>
          <a:off x="323528" y="4221088"/>
          <a:ext cx="8496945" cy="1016411"/>
        </p:xfrm>
        <a:graphic>
          <a:graphicData uri="http://schemas.openxmlformats.org/drawingml/2006/table">
            <a:tbl>
              <a:tblPr/>
              <a:tblGrid>
                <a:gridCol w="1764178"/>
                <a:gridCol w="803081"/>
                <a:gridCol w="1499461"/>
                <a:gridCol w="1431303"/>
                <a:gridCol w="1499461"/>
                <a:gridCol w="149946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Өлшем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бірлік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2016ж 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тоқсаны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мың.тг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450 288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457 368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752 604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115 404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5229200"/>
            <a:ext cx="892899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Круз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ЖШС, 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ЖШС (бригада/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66 000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ҰКЖ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бағаларын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қайталамалы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0051"/>
              </p:ext>
            </p:extLst>
          </p:nvPr>
        </p:nvGraphicFramePr>
        <p:xfrm>
          <a:off x="323528" y="5805264"/>
          <a:ext cx="8496945" cy="1016411"/>
        </p:xfrm>
        <a:graphic>
          <a:graphicData uri="http://schemas.openxmlformats.org/drawingml/2006/table">
            <a:tbl>
              <a:tblPr/>
              <a:tblGrid>
                <a:gridCol w="1764178"/>
                <a:gridCol w="803081"/>
                <a:gridCol w="1499461"/>
                <a:gridCol w="1431303"/>
                <a:gridCol w="1499461"/>
                <a:gridCol w="149946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Өлшем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бірлік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2016ж 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тоқсаны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мың.тг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1 007 424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1 023 264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1 683 792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258 192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0000"/>
          </a:bodyPr>
          <a:lstStyle/>
          <a:p>
            <a:pPr marL="457200" lvl="0" indent="-457200" algn="l"/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16632"/>
            <a:ext cx="7772400" cy="43204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2013-2015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Бұрғылау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ЖШС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270557"/>
              </p:ext>
            </p:extLst>
          </p:nvPr>
        </p:nvGraphicFramePr>
        <p:xfrm>
          <a:off x="395536" y="620688"/>
          <a:ext cx="8352928" cy="667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808312"/>
                <a:gridCol w="280831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Кондуктор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бұрғылауға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Кремко-80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дана)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көтергіш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күшімен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жаңғырту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Кардвелл-200 3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қондырғысында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роторлық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негіздемелерді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ауыстыру</a:t>
                      </a:r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(ПЗТМ)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Кардвелл-200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қондырғыларының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жоғарғы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тақтайларын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ауыстыру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бригадаларын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тазалау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жүйесін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жаңғырту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i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дірілелектерді</a:t>
                      </a: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ситогидроциклонды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қондырғыларды,газсепараторларды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центрифугаларды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ауыстыру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TXJ-100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ед.)  Кардвелл-200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дана)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қондырғылары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шассилерінің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жүру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бөлшектерін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Кондуктор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бұрғылауға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Кремко-80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көтергіш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күшімен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жаңғырту</a:t>
                      </a:r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Hacker HD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-22 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роторды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Кардвелл-200 (АҚШ)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типті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шынжырлы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редукторды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орнату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ZJ-20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7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бұрғылау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қондырғысын жаңғырту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№7 (ПЗТМ)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қондырғысы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негізді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ауыстыру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Кондуктор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бұрғылауға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Кремко-80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дана)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көтергіш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күшімен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жаңғырту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МБУ-125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(ПЗТМ)  4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бұрғылау қондырғысында бұрғышының басқару пульттері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аыстырылды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МБУ-125 №4(ПЗТМ)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қондырғысы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қабылдау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көпірімен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негізді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ауыстыру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ПВО 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паркінің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Shanghai Shenkai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(КНР)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өндірілген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Shaffer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типті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превенторлы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қондырғыларға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толық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көшуі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аяқталды</a:t>
                      </a: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3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бригада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“FARR” </a:t>
                      </a:r>
                      <a:r>
                        <a:rPr lang="kk-K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гидравликалық кілттермен қамтылған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бригада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“FARR” </a:t>
                      </a:r>
                      <a:r>
                        <a:rPr lang="kk-K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гидравликалық кілттермен қамтылған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бригада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“FARR” </a:t>
                      </a:r>
                      <a:r>
                        <a:rPr lang="kk-K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гидравликалық кілттермен қамтылған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5152">
                <a:tc>
                  <a:txBody>
                    <a:bodyPr/>
                    <a:lstStyle/>
                    <a:p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бригадаларына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14 дана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V-40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м3   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қоқыс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жинағыш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күшімен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дайындалды</a:t>
                      </a:r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бригада  </a:t>
                      </a:r>
                    </a:p>
                    <a:p>
                      <a:r>
                        <a:rPr lang="ru-RU" sz="12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қуаттылығы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1000л.с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PZ-9 </a:t>
                      </a:r>
                      <a:r>
                        <a:rPr lang="kk-KZ" sz="12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бұрғылау сорғыларымен жабдықталған</a:t>
                      </a:r>
                      <a:endParaRPr lang="ru-RU" sz="120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бригадада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КаскорМашзавод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АҚ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дайындалған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ерітіндіге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өлшеуіштер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толық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ауыстырылған</a:t>
                      </a:r>
                      <a:endParaRPr lang="ru-RU" sz="120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КаскорМашзавод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АҚ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өнімділік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жылдамдығын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15МВ (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King Oil Tools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ұршықпен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жартылай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тіркемемен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бригада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бригада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КаскорМашзавод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АҚ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өнімділік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жылдамдығын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15МВ (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King Oil Tools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ұршықпен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жартылай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тіркемемен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қамтылды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бригада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КаскорМашзавод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АҚ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өнімділік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жылдамдығын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арттыру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15МВ (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King Oil Tools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ұршықпен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жартылай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тіркемемен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қамтылды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F-800 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сорғыларына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PZ-7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дана,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жүргізілді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F-800 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сорғыларына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8Т650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дана),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 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жүргізілді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PZ-7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сорғыларына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8Т650-01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дана), (2 дана)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бүрғылау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роторларына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жүргізілді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64704"/>
            <a:ext cx="3600400" cy="2160240"/>
          </a:xfr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88900" lvl="0" defTabSz="252413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VR-500</a:t>
            </a:r>
            <a:r>
              <a:rPr lang="kk-KZ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бұрғылау қондырғысы бойынша шегендеу бағандарын түсіру процесін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автоматтандыру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көтерімділігі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250 тонна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гидравликалық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құбыр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қармауы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алынды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43204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Бұрғылау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ЖШС 2015-2016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56992"/>
            <a:ext cx="8496944" cy="22322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88900" marR="0" lvl="0" indent="0" algn="l" defTabSz="2524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2016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жылы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Көпбейінді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құрал-жабдық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зауыты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ЖШС-мен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бұрғылау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құрал-жабдығын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жөндеу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қалпына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келтіру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бойынша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әріптестік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басталды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Аталған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импортты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құрал-жабдықты жөндеуге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азақстандық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компанияны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тартуға, дағдарыс және  ұлттық теңге  валютасы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құнсыздануы кезеңінде  шетелдік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валютаны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сатып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алуды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болдырмауға мүмкіндік береді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сондай-ақ ұңғымалар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құрылысы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жұмыстарын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орындау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Қазақстандық құрамды  айтарлықтай көбейтеді.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Kanat\Desktop\IMG_9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959682" cy="2448272"/>
          </a:xfrm>
          <a:prstGeom prst="rect">
            <a:avLst/>
          </a:prstGeom>
          <a:noFill/>
        </p:spPr>
      </p:pic>
      <p:pic>
        <p:nvPicPr>
          <p:cNvPr id="9" name="IMG_6503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228184" y="764704"/>
            <a:ext cx="223224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561662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Задействован цех по ремонту двигателей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АКПП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Allison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качественно и своевременно проводятся диагностика, текущий и капитальные ремонты собственными силами, что позволило полностью отказаться от сервиса сторонних компаний.</a:t>
            </a:r>
            <a:endParaRPr lang="ru-RU" dirty="0"/>
          </a:p>
        </p:txBody>
      </p:sp>
      <p:pic>
        <p:nvPicPr>
          <p:cNvPr id="1027" name="Picture 3" descr="C:\Users\Kanat\Desktop\IMG_5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6012160" cy="4509120"/>
          </a:xfrm>
          <a:prstGeom prst="rect">
            <a:avLst/>
          </a:prstGeom>
          <a:noFill/>
        </p:spPr>
      </p:pic>
      <p:pic>
        <p:nvPicPr>
          <p:cNvPr id="1028" name="Picture 4" descr="C:\Users\Kanat\Desktop\IMG_5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2640294" cy="1872208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1029" name="Picture 5" descr="C:\Users\Kanat\Desktop\IMG_5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664296" cy="2160240"/>
          </a:xfrm>
          <a:prstGeom prst="rect">
            <a:avLst/>
          </a:prstGeom>
          <a:noFill/>
        </p:spPr>
      </p:pic>
      <p:pic>
        <p:nvPicPr>
          <p:cNvPr id="1033" name="Picture 9" descr="C:\Users\Kanat\Desktop\IMG_5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фото буровых\фото буровых\[без имени]_E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038225"/>
            <a:ext cx="1978269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646884" cy="33855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парка буровых установок на момент приобретения (2007г)</a:t>
            </a:r>
          </a:p>
        </p:txBody>
      </p:sp>
      <p:pic>
        <p:nvPicPr>
          <p:cNvPr id="19460" name="Picture 4" descr="E:\Буровые установки\Буровые установки\Фото бур уст\Фото БУ\ZJ40 3Д,3Дкрс (нек.)\101_PANA\P101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3986213"/>
            <a:ext cx="370156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:\Буровые установки\Буровые установки\Фото бур уст\Фото БУ\2007\Зап. Пр.(У-3Д)\19.03.07\Изображение2 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697" y="3986213"/>
            <a:ext cx="408695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E:\Буровые установки\Буровые установки\Буровые установки\New Folder\Изображение2 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9543" y="1357314"/>
            <a:ext cx="313445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E:\Буровые установки\Станки с городками\Буровые установки\Фото бур уст\Фото БУ\I~00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5050" y="1038226"/>
            <a:ext cx="3585796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323528" y="836712"/>
            <a:ext cx="5400600" cy="58326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85725" algn="just"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с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предприняты шаги по улучшению качества производства: </a:t>
            </a:r>
          </a:p>
          <a:p>
            <a:pPr indent="358775" algn="just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Инвестировано  более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млн. долларов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буровых установок, при этом произведен закуп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8-ми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буровых установок; все имеющиеся станки были модернизированы: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помимо имеющихся,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буровых установок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доукомплектованы вторыми насосными блоками,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всех буровых установках применяются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4-х ступенчатые системы очистки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SWACO, Derrick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8900" indent="-88900" algn="just">
              <a:buFont typeface="Wingdings" pitchFamily="2" charset="2"/>
              <a:buChar char="ü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заменены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гидромеханические передачи (ГПМ) на трансмиссию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Allison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укомплектованы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гидравлическими ключами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FARR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первом полугодии 2014 года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модернизированы 2 буровые установки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КРЕМКО-80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бурения под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кондуктор,</a:t>
            </a:r>
            <a:endParaRPr lang="en-US" sz="1400" b="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2014-15 г.г. закуплено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роторов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дизелей 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rpillar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комплектов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гидромеханических передач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комплектов), вертлюгов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комплектов), превенторных установок с пультами управления и другого необходимого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ежегодно обновляется парк бурильного инструмента, в 2014 году, обновлены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1900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тонн, в 2015 году приобретено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763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тонны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Введена в эксплуатацию мобильная буровая установка 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VR-500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производства США, грузоподъемностью 226 тонн.</a:t>
            </a:r>
          </a:p>
          <a:p>
            <a:pPr indent="361950" algn="just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Закуплено 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 специальной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техники; </a:t>
            </a:r>
            <a:r>
              <a:rPr lang="ru-RU" sz="1400" b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оперативного контроля работы специальной техники внедрена система </a:t>
            </a:r>
            <a:r>
              <a:rPr lang="en-US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187624" y="116632"/>
            <a:ext cx="7437115" cy="646331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улучшению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производства в 2008-2015г.г.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фото буровых\фото буровых\OVK_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316835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фото буровых\фото буровых\P529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3168352" cy="19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1520" y="476672"/>
            <a:ext cx="5688632" cy="5911491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indent="268288" algn="just"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целях предупреждения искривления скважин, увеличения механической скорости и, как следствие, уменьшения коэффициента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кавернозности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улучшения качества крепления в КНБК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применяются долота </a:t>
            </a:r>
            <a:r>
              <a:rPr lang="en-US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PDC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винтовые забойные двигатели (ВЗД), роликовые расширители. </a:t>
            </a:r>
            <a:endParaRPr lang="ru-RU" sz="1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 algn="just"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Последовательно используются высокоэффективные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лигнитовые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продукты и высокомолекулярные полимеры – регуляторы водоотдачи и вязкости, ингибиторы глин для буровых растворов. Это дало устойчивость и стабильность стволов, значительное сокращение времени на проработку и СПО, сократило повторное проведение ГИС из-за не дохода приборов. </a:t>
            </a:r>
          </a:p>
          <a:p>
            <a:pPr indent="268288" algn="just"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тампонажных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растворов применяются добавки СИГБ, НРС, что дало значительный  рост качества крепления скважин, уменьшение межколонных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перетоков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Для предотвращения аварий ведется работа с привлечением  компаний ТОО «</a:t>
            </a:r>
            <a:r>
              <a:rPr lang="ru-RU" sz="1400" b="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Жигермунайсервис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Shlumberger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оказывающих широкий спектр услуг в нефтяной отрасли согласно стандартам </a:t>
            </a:r>
            <a:r>
              <a:rPr lang="en-US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перенарезка</a:t>
            </a:r>
            <a:r>
              <a:rPr lang="ru-RU" sz="1400" b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резьбовых соединений бурильной продукции, изготовление переводников, аренда аварийного инструмента, калибраторов, гидромеханических бурильных ясов.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целях сохранения целостности цементного камня за эксплуатационной колонной производятся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гидро-механические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щелевые перфорации. Данный метод позволяет исключать ударное воздействие на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эскплуатационную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колонну и цементный камень вне интервала перфорации. А также вскрывать продуктивные пласты, не нарушая разобщения</a:t>
            </a:r>
            <a:r>
              <a:rPr lang="sq-AL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sq-AL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исключает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вероятность возникновения</a:t>
            </a:r>
            <a:r>
              <a:rPr lang="sq-AL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заколонных перетоков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0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7" descr="C:\Users\ADMIN\Desktop\Спец техника\PIC_3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9158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ADMIN\Desktop\Спец техника\PIC_3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:\Буровые установки\Буровые установки\Фото бур уст\Фото БУ\ZJ40 3Д,3Дкрс (нек.)\101_PANA\P101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3059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ADMIN\Desktop\фото буровых\фото буровых\OVK_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843" y="1000126"/>
            <a:ext cx="224203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RABOTA\фотодля\елаз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846" y="1000125"/>
            <a:ext cx="325315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ADMIN\Desktop\фото буровых\фото буровых\txj-100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25"/>
            <a:ext cx="3253154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 descr="IMG_08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231" y="3876676"/>
            <a:ext cx="44635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2"/>
          <p:cNvSpPr txBox="1">
            <a:spLocks noChangeArrowheads="1"/>
          </p:cNvSpPr>
          <p:nvPr/>
        </p:nvSpPr>
        <p:spPr bwMode="auto">
          <a:xfrm>
            <a:off x="2725616" y="300038"/>
            <a:ext cx="411522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буровых установок (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" name="Picture 11" descr="E:\Буровые установки\Буровые установки\Фото бур уст\Фото БУ\ZJ40 3Д,3Дкрс (нек.)\101_PANA\P1010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051" y="3749466"/>
            <a:ext cx="3855198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55" name="Group 251"/>
          <p:cNvGraphicFramePr>
            <a:graphicFrameLocks noGrp="1"/>
          </p:cNvGraphicFramePr>
          <p:nvPr/>
        </p:nvGraphicFramePr>
        <p:xfrm>
          <a:off x="395536" y="260648"/>
          <a:ext cx="8424935" cy="1240015"/>
        </p:xfrm>
        <a:graphic>
          <a:graphicData uri="http://schemas.openxmlformats.org/drawingml/2006/table">
            <a:tbl>
              <a:tblPr/>
              <a:tblGrid>
                <a:gridCol w="2328258"/>
                <a:gridCol w="1377753"/>
                <a:gridCol w="2613090"/>
                <a:gridCol w="2105834"/>
              </a:tblGrid>
              <a:tr h="4716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В 2014 году закуплена и введена в эксплуатацию  новая  буровая установка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7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Тип буровой установки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Shruti" pitchFamily="2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 Комплект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Грузоподъемность, тонна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Глубина бурения, м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30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VR-500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Shruti" pitchFamily="2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226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Shruti" pitchFamily="2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Shruti" pitchFamily="2"/>
                          <a:cs typeface="Arial" pitchFamily="34" charset="0"/>
                        </a:rPr>
                        <a:t>4000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Shruti" pitchFamily="2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231"/>
          <p:cNvGraphicFramePr>
            <a:graphicFrameLocks noGrp="1"/>
          </p:cNvGraphicFramePr>
          <p:nvPr/>
        </p:nvGraphicFramePr>
        <p:xfrm>
          <a:off x="395536" y="1772816"/>
          <a:ext cx="4104457" cy="410445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04457"/>
              </a:tblGrid>
              <a:tr h="4104456">
                <a:tc>
                  <a:txBody>
                    <a:bodyPr/>
                    <a:lstStyle/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Буровая установка </a:t>
                      </a:r>
                      <a:r>
                        <a:rPr kumimoji="0" lang="en-US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VR</a:t>
                      </a: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-500</a:t>
                      </a: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является полностью</a:t>
                      </a:r>
                      <a:r>
                        <a:rPr kumimoji="0" lang="ru-RU" sz="1400" b="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автоматизированной, </a:t>
                      </a: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мобильной и</a:t>
                      </a:r>
                      <a:r>
                        <a:rPr kumimoji="0" lang="ru-RU" sz="1400" b="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следующие характеристики: 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грузоподъемность – 226 тонн, 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глубина бурения – до 4000 метров, 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привод буровой – дизель-гидравлический, 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движения по вертикали верхнего привода – зубчато-реечная передача,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предназначена для бурения нефтяных и газовых скважин. </a:t>
                      </a:r>
                    </a:p>
                    <a:p>
                      <a:pPr marL="1588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комплект буровой установки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VR-500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входят 14 отдельных трейлеров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оснащена системой верхнего привода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DRIVE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системой трубного манипулятора, полностью соответствует стандартам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произведена в США.</a:t>
                      </a:r>
                      <a:r>
                        <a:rPr kumimoji="0" lang="ru-RU" sz="1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Процедура бурения сокращает потребность в персонале непосредственно на буровой площадке, тем самым, значительно повышается безопасность работ.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458" name="Picture 26" descr="C:\Documents and Settings\Admin\Рабочий стол\240220142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23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954" y="4286250"/>
            <a:ext cx="4443046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RABOTA\ИнформацияОтЛарисы\ДЭЛ-140-ДП_печать_през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954" y="1000125"/>
            <a:ext cx="4443046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19808" y="4429125"/>
            <a:ext cx="4352192" cy="16319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Установлена система мониторинга транспорта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позволяющая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отслеживать перемещение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автомашин и датчики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контроля  расхода топлива.</a:t>
            </a: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219808" y="1214439"/>
            <a:ext cx="4352192" cy="286232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автоматизации контроля параметров режима бурения установлена дистанционная система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Petroline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ДЭЛ-140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позволяющая оперативно решать возникающие вопросы, собирать и анализировать информацию с помощью контрольно-измерительных приборов в реальном времени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2461846" y="241300"/>
            <a:ext cx="5093126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Petroline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ДЭЛ-140,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2012г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88832" cy="380560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парка буровых установок в период 2008-2015 годы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358244" cy="208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9179"/>
                <a:gridCol w="1368241"/>
                <a:gridCol w="2591263"/>
                <a:gridCol w="2089561"/>
              </a:tblGrid>
              <a:tr h="486896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Обновление действующего парка буровых установок</a:t>
                      </a:r>
                      <a:endParaRPr kumimoji="0" lang="ru-RU" sz="1800" b="0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7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буровой установки</a:t>
                      </a:r>
                      <a:endParaRPr kumimoji="0" lang="en-US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Комплект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Грузоподъемность 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Глубина бурения, м 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4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kern="12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ZJ-20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 </a:t>
                      </a:r>
                      <a:r>
                        <a:rPr kumimoji="0" lang="ru-RU" sz="1600" b="0" i="0" u="none" strike="noStrike" kern="12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 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03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VR-500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226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4000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395536" y="3645024"/>
          <a:ext cx="8358244" cy="2376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9179"/>
                <a:gridCol w="1368241"/>
                <a:gridCol w="2591263"/>
                <a:gridCol w="2089561"/>
              </a:tblGrid>
              <a:tr h="546743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буровыми насосами (для бригад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одним насосом)</a:t>
                      </a:r>
                      <a:endParaRPr kumimoji="0" lang="ru-RU" sz="1800" b="0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912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насосного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блока</a:t>
                      </a:r>
                      <a:endParaRPr kumimoji="0" lang="en-US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Комплект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Привод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Мощность, л.с</a:t>
                      </a:r>
                      <a:endParaRPr kumimoji="0" lang="ru-RU" sz="1600" b="1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5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Gardner Denver PZ-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дизельный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 - </a:t>
                      </a:r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endParaRPr kumimoji="0" lang="en-US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дизельный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 </a:t>
                      </a:r>
                      <a:endParaRPr kumimoji="0" lang="ru-RU" sz="1600" b="0" i="0" u="none" strike="noStrike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4FCE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116368</TotalTime>
  <Words>3076</Words>
  <Application>Microsoft Office PowerPoint</Application>
  <PresentationFormat>Экран (4:3)</PresentationFormat>
  <Paragraphs>621</Paragraphs>
  <Slides>29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Обновление парка буровых установок в период 2008-2015 годы</vt:lpstr>
      <vt:lpstr>Модернизация  парка буровых установок в период 2008-2015годы</vt:lpstr>
      <vt:lpstr>Модернизация  парка буровых установок в период 2008-2015 годы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Динамика изменения механической скорости бурения скважин по ТОО «Бургылау» за 2008-2015гг и I квартал 2016г.(м/ч)</vt:lpstr>
      <vt:lpstr>Слайд 22</vt:lpstr>
      <vt:lpstr>Слайд 23</vt:lpstr>
      <vt:lpstr>Слайд 24</vt:lpstr>
      <vt:lpstr>Слайд 25</vt:lpstr>
      <vt:lpstr>Слайд 26</vt:lpstr>
      <vt:lpstr>                                            </vt:lpstr>
      <vt:lpstr>VR-500 бұрғылау қондырғысы бойынша шегендеу бағандарын түсіру процесін  автоматтандыру үшін 2015 жылы жүк көтерімділігі 250 тонна  гидравликалық құбыр қармауы сатып алынды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Канат Кунакбаев</dc:creator>
  <cp:lastModifiedBy>Админ</cp:lastModifiedBy>
  <cp:revision>142</cp:revision>
  <dcterms:created xsi:type="dcterms:W3CDTF">2014-01-21T07:30:37Z</dcterms:created>
  <dcterms:modified xsi:type="dcterms:W3CDTF">2017-08-21T20:20:52Z</dcterms:modified>
</cp:coreProperties>
</file>